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68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</p:sldIdLst>
  <p:sldSz cx="27605038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5"/>
    <p:restoredTop sz="94699"/>
  </p:normalViewPr>
  <p:slideViewPr>
    <p:cSldViewPr snapToGrid="0">
      <p:cViewPr>
        <p:scale>
          <a:sx n="34" d="100"/>
          <a:sy n="34" d="100"/>
        </p:scale>
        <p:origin x="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65007-A14C-B246-84F0-0C5919885E6D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87488" y="1143000"/>
            <a:ext cx="3883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CE876-EB54-C14B-92C3-8795F1E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8FF0A-CDCB-0E4E-A4A5-744D1314F5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CE876-EB54-C14B-92C3-8795F1E8A2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1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0378" y="3591562"/>
            <a:ext cx="23464282" cy="7640320"/>
          </a:xfrm>
        </p:spPr>
        <p:txBody>
          <a:bodyPr anchor="b"/>
          <a:lstStyle>
            <a:lvl1pPr algn="ctr">
              <a:defRPr sz="181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50630" y="11526522"/>
            <a:ext cx="20703779" cy="5298438"/>
          </a:xfrm>
        </p:spPr>
        <p:txBody>
          <a:bodyPr/>
          <a:lstStyle>
            <a:lvl1pPr marL="0" indent="0" algn="ctr">
              <a:buNone/>
              <a:defRPr sz="7245"/>
            </a:lvl1pPr>
            <a:lvl2pPr marL="1380241" indent="0" algn="ctr">
              <a:buNone/>
              <a:defRPr sz="6038"/>
            </a:lvl2pPr>
            <a:lvl3pPr marL="2760482" indent="0" algn="ctr">
              <a:buNone/>
              <a:defRPr sz="5434"/>
            </a:lvl3pPr>
            <a:lvl4pPr marL="4140723" indent="0" algn="ctr">
              <a:buNone/>
              <a:defRPr sz="4830"/>
            </a:lvl4pPr>
            <a:lvl5pPr marL="5520964" indent="0" algn="ctr">
              <a:buNone/>
              <a:defRPr sz="4830"/>
            </a:lvl5pPr>
            <a:lvl6pPr marL="6901205" indent="0" algn="ctr">
              <a:buNone/>
              <a:defRPr sz="4830"/>
            </a:lvl6pPr>
            <a:lvl7pPr marL="8281446" indent="0" algn="ctr">
              <a:buNone/>
              <a:defRPr sz="4830"/>
            </a:lvl7pPr>
            <a:lvl8pPr marL="9661688" indent="0" algn="ctr">
              <a:buNone/>
              <a:defRPr sz="4830"/>
            </a:lvl8pPr>
            <a:lvl9pPr marL="11041929" indent="0" algn="ctr">
              <a:buNone/>
              <a:defRPr sz="483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98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754857" y="1168400"/>
            <a:ext cx="5952336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97848" y="1168400"/>
            <a:ext cx="17511946" cy="1859788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9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9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470" y="5471167"/>
            <a:ext cx="23809345" cy="9128758"/>
          </a:xfrm>
        </p:spPr>
        <p:txBody>
          <a:bodyPr anchor="b"/>
          <a:lstStyle>
            <a:lvl1pPr>
              <a:defRPr sz="181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3470" y="14686287"/>
            <a:ext cx="23809345" cy="4800598"/>
          </a:xfrm>
        </p:spPr>
        <p:txBody>
          <a:bodyPr/>
          <a:lstStyle>
            <a:lvl1pPr marL="0" indent="0">
              <a:buNone/>
              <a:defRPr sz="7245">
                <a:solidFill>
                  <a:schemeClr val="tx1"/>
                </a:solidFill>
              </a:defRPr>
            </a:lvl1pPr>
            <a:lvl2pPr marL="1380241" indent="0">
              <a:buNone/>
              <a:defRPr sz="6038">
                <a:solidFill>
                  <a:schemeClr val="tx1">
                    <a:tint val="75000"/>
                  </a:schemeClr>
                </a:solidFill>
              </a:defRPr>
            </a:lvl2pPr>
            <a:lvl3pPr marL="2760482" indent="0">
              <a:buNone/>
              <a:defRPr sz="5434">
                <a:solidFill>
                  <a:schemeClr val="tx1">
                    <a:tint val="75000"/>
                  </a:schemeClr>
                </a:solidFill>
              </a:defRPr>
            </a:lvl3pPr>
            <a:lvl4pPr marL="4140723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4pPr>
            <a:lvl5pPr marL="5520964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5pPr>
            <a:lvl6pPr marL="6901205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6pPr>
            <a:lvl7pPr marL="8281446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7pPr>
            <a:lvl8pPr marL="9661688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8pPr>
            <a:lvl9pPr marL="11041929" indent="0">
              <a:buNone/>
              <a:defRPr sz="483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75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97846" y="5842000"/>
            <a:ext cx="11732141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75051" y="5842000"/>
            <a:ext cx="11732141" cy="13924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5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442" y="1168405"/>
            <a:ext cx="23809345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445" y="5379722"/>
            <a:ext cx="11678223" cy="2636518"/>
          </a:xfrm>
        </p:spPr>
        <p:txBody>
          <a:bodyPr anchor="b"/>
          <a:lstStyle>
            <a:lvl1pPr marL="0" indent="0">
              <a:buNone/>
              <a:defRPr sz="7245" b="1"/>
            </a:lvl1pPr>
            <a:lvl2pPr marL="1380241" indent="0">
              <a:buNone/>
              <a:defRPr sz="6038" b="1"/>
            </a:lvl2pPr>
            <a:lvl3pPr marL="2760482" indent="0">
              <a:buNone/>
              <a:defRPr sz="5434" b="1"/>
            </a:lvl3pPr>
            <a:lvl4pPr marL="4140723" indent="0">
              <a:buNone/>
              <a:defRPr sz="4830" b="1"/>
            </a:lvl4pPr>
            <a:lvl5pPr marL="5520964" indent="0">
              <a:buNone/>
              <a:defRPr sz="4830" b="1"/>
            </a:lvl5pPr>
            <a:lvl6pPr marL="6901205" indent="0">
              <a:buNone/>
              <a:defRPr sz="4830" b="1"/>
            </a:lvl6pPr>
            <a:lvl7pPr marL="8281446" indent="0">
              <a:buNone/>
              <a:defRPr sz="4830" b="1"/>
            </a:lvl7pPr>
            <a:lvl8pPr marL="9661688" indent="0">
              <a:buNone/>
              <a:defRPr sz="4830" b="1"/>
            </a:lvl8pPr>
            <a:lvl9pPr marL="11041929" indent="0">
              <a:buNone/>
              <a:defRPr sz="48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1445" y="8016240"/>
            <a:ext cx="11678223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75052" y="5379722"/>
            <a:ext cx="11735737" cy="2636518"/>
          </a:xfrm>
        </p:spPr>
        <p:txBody>
          <a:bodyPr anchor="b"/>
          <a:lstStyle>
            <a:lvl1pPr marL="0" indent="0">
              <a:buNone/>
              <a:defRPr sz="7245" b="1"/>
            </a:lvl1pPr>
            <a:lvl2pPr marL="1380241" indent="0">
              <a:buNone/>
              <a:defRPr sz="6038" b="1"/>
            </a:lvl2pPr>
            <a:lvl3pPr marL="2760482" indent="0">
              <a:buNone/>
              <a:defRPr sz="5434" b="1"/>
            </a:lvl3pPr>
            <a:lvl4pPr marL="4140723" indent="0">
              <a:buNone/>
              <a:defRPr sz="4830" b="1"/>
            </a:lvl4pPr>
            <a:lvl5pPr marL="5520964" indent="0">
              <a:buNone/>
              <a:defRPr sz="4830" b="1"/>
            </a:lvl5pPr>
            <a:lvl6pPr marL="6901205" indent="0">
              <a:buNone/>
              <a:defRPr sz="4830" b="1"/>
            </a:lvl6pPr>
            <a:lvl7pPr marL="8281446" indent="0">
              <a:buNone/>
              <a:defRPr sz="4830" b="1"/>
            </a:lvl7pPr>
            <a:lvl8pPr marL="9661688" indent="0">
              <a:buNone/>
              <a:defRPr sz="4830" b="1"/>
            </a:lvl8pPr>
            <a:lvl9pPr marL="11041929" indent="0">
              <a:buNone/>
              <a:defRPr sz="483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75052" y="8016240"/>
            <a:ext cx="11735737" cy="11790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9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3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5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442" y="1463040"/>
            <a:ext cx="8903343" cy="5120640"/>
          </a:xfrm>
        </p:spPr>
        <p:txBody>
          <a:bodyPr anchor="b"/>
          <a:lstStyle>
            <a:lvl1pPr>
              <a:defRPr sz="9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5737" y="3159765"/>
            <a:ext cx="13975050" cy="15595600"/>
          </a:xfrm>
        </p:spPr>
        <p:txBody>
          <a:bodyPr/>
          <a:lstStyle>
            <a:lvl1pPr>
              <a:defRPr sz="9660"/>
            </a:lvl1pPr>
            <a:lvl2pPr>
              <a:defRPr sz="8453"/>
            </a:lvl2pPr>
            <a:lvl3pPr>
              <a:defRPr sz="7245"/>
            </a:lvl3pPr>
            <a:lvl4pPr>
              <a:defRPr sz="6038"/>
            </a:lvl4pPr>
            <a:lvl5pPr>
              <a:defRPr sz="6038"/>
            </a:lvl5pPr>
            <a:lvl6pPr>
              <a:defRPr sz="6038"/>
            </a:lvl6pPr>
            <a:lvl7pPr>
              <a:defRPr sz="6038"/>
            </a:lvl7pPr>
            <a:lvl8pPr>
              <a:defRPr sz="6038"/>
            </a:lvl8pPr>
            <a:lvl9pPr>
              <a:defRPr sz="60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1442" y="6583680"/>
            <a:ext cx="8903343" cy="12197082"/>
          </a:xfrm>
        </p:spPr>
        <p:txBody>
          <a:bodyPr/>
          <a:lstStyle>
            <a:lvl1pPr marL="0" indent="0">
              <a:buNone/>
              <a:defRPr sz="4830"/>
            </a:lvl1pPr>
            <a:lvl2pPr marL="1380241" indent="0">
              <a:buNone/>
              <a:defRPr sz="4226"/>
            </a:lvl2pPr>
            <a:lvl3pPr marL="2760482" indent="0">
              <a:buNone/>
              <a:defRPr sz="3623"/>
            </a:lvl3pPr>
            <a:lvl4pPr marL="4140723" indent="0">
              <a:buNone/>
              <a:defRPr sz="3019"/>
            </a:lvl4pPr>
            <a:lvl5pPr marL="5520964" indent="0">
              <a:buNone/>
              <a:defRPr sz="3019"/>
            </a:lvl5pPr>
            <a:lvl6pPr marL="6901205" indent="0">
              <a:buNone/>
              <a:defRPr sz="3019"/>
            </a:lvl6pPr>
            <a:lvl7pPr marL="8281446" indent="0">
              <a:buNone/>
              <a:defRPr sz="3019"/>
            </a:lvl7pPr>
            <a:lvl8pPr marL="9661688" indent="0">
              <a:buNone/>
              <a:defRPr sz="3019"/>
            </a:lvl8pPr>
            <a:lvl9pPr marL="11041929" indent="0">
              <a:buNone/>
              <a:defRPr sz="30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2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442" y="1463040"/>
            <a:ext cx="8903343" cy="5120640"/>
          </a:xfrm>
        </p:spPr>
        <p:txBody>
          <a:bodyPr anchor="b"/>
          <a:lstStyle>
            <a:lvl1pPr>
              <a:defRPr sz="96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35737" y="3159765"/>
            <a:ext cx="13975050" cy="15595600"/>
          </a:xfrm>
        </p:spPr>
        <p:txBody>
          <a:bodyPr anchor="t"/>
          <a:lstStyle>
            <a:lvl1pPr marL="0" indent="0">
              <a:buNone/>
              <a:defRPr sz="9660"/>
            </a:lvl1pPr>
            <a:lvl2pPr marL="1380241" indent="0">
              <a:buNone/>
              <a:defRPr sz="8453"/>
            </a:lvl2pPr>
            <a:lvl3pPr marL="2760482" indent="0">
              <a:buNone/>
              <a:defRPr sz="7245"/>
            </a:lvl3pPr>
            <a:lvl4pPr marL="4140723" indent="0">
              <a:buNone/>
              <a:defRPr sz="6038"/>
            </a:lvl4pPr>
            <a:lvl5pPr marL="5520964" indent="0">
              <a:buNone/>
              <a:defRPr sz="6038"/>
            </a:lvl5pPr>
            <a:lvl6pPr marL="6901205" indent="0">
              <a:buNone/>
              <a:defRPr sz="6038"/>
            </a:lvl6pPr>
            <a:lvl7pPr marL="8281446" indent="0">
              <a:buNone/>
              <a:defRPr sz="6038"/>
            </a:lvl7pPr>
            <a:lvl8pPr marL="9661688" indent="0">
              <a:buNone/>
              <a:defRPr sz="6038"/>
            </a:lvl8pPr>
            <a:lvl9pPr marL="11041929" indent="0">
              <a:buNone/>
              <a:defRPr sz="60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1442" y="6583680"/>
            <a:ext cx="8903343" cy="12197082"/>
          </a:xfrm>
        </p:spPr>
        <p:txBody>
          <a:bodyPr/>
          <a:lstStyle>
            <a:lvl1pPr marL="0" indent="0">
              <a:buNone/>
              <a:defRPr sz="4830"/>
            </a:lvl1pPr>
            <a:lvl2pPr marL="1380241" indent="0">
              <a:buNone/>
              <a:defRPr sz="4226"/>
            </a:lvl2pPr>
            <a:lvl3pPr marL="2760482" indent="0">
              <a:buNone/>
              <a:defRPr sz="3623"/>
            </a:lvl3pPr>
            <a:lvl4pPr marL="4140723" indent="0">
              <a:buNone/>
              <a:defRPr sz="3019"/>
            </a:lvl4pPr>
            <a:lvl5pPr marL="5520964" indent="0">
              <a:buNone/>
              <a:defRPr sz="3019"/>
            </a:lvl5pPr>
            <a:lvl6pPr marL="6901205" indent="0">
              <a:buNone/>
              <a:defRPr sz="3019"/>
            </a:lvl6pPr>
            <a:lvl7pPr marL="8281446" indent="0">
              <a:buNone/>
              <a:defRPr sz="3019"/>
            </a:lvl7pPr>
            <a:lvl8pPr marL="9661688" indent="0">
              <a:buNone/>
              <a:defRPr sz="3019"/>
            </a:lvl8pPr>
            <a:lvl9pPr marL="11041929" indent="0">
              <a:buNone/>
              <a:defRPr sz="30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5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7847" y="1168405"/>
            <a:ext cx="23809345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7847" y="5842000"/>
            <a:ext cx="23809345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97846" y="20340325"/>
            <a:ext cx="6211134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2549D-0DAD-9D44-8FB5-6EB92142D6A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169" y="20340325"/>
            <a:ext cx="931670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496058" y="20340325"/>
            <a:ext cx="6211134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EFC39-AFBA-FA42-B507-86362F03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60482" rtl="0" eaLnBrk="1" latinLnBrk="0" hangingPunct="1">
        <a:lnSpc>
          <a:spcPct val="90000"/>
        </a:lnSpc>
        <a:spcBef>
          <a:spcPct val="0"/>
        </a:spcBef>
        <a:buNone/>
        <a:defRPr sz="132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90121" indent="-690121" algn="l" defTabSz="2760482" rtl="0" eaLnBrk="1" latinLnBrk="0" hangingPunct="1">
        <a:lnSpc>
          <a:spcPct val="90000"/>
        </a:lnSpc>
        <a:spcBef>
          <a:spcPts val="3019"/>
        </a:spcBef>
        <a:buFont typeface="Arial" panose="020B0604020202020204" pitchFamily="34" charset="0"/>
        <a:buChar char="•"/>
        <a:defRPr sz="8453" kern="1200">
          <a:solidFill>
            <a:schemeClr val="tx1"/>
          </a:solidFill>
          <a:latin typeface="+mn-lt"/>
          <a:ea typeface="+mn-ea"/>
          <a:cs typeface="+mn-cs"/>
        </a:defRPr>
      </a:lvl1pPr>
      <a:lvl2pPr marL="2070362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7245" kern="1200">
          <a:solidFill>
            <a:schemeClr val="tx1"/>
          </a:solidFill>
          <a:latin typeface="+mn-lt"/>
          <a:ea typeface="+mn-ea"/>
          <a:cs typeface="+mn-cs"/>
        </a:defRPr>
      </a:lvl2pPr>
      <a:lvl3pPr marL="3450603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6038" kern="1200">
          <a:solidFill>
            <a:schemeClr val="tx1"/>
          </a:solidFill>
          <a:latin typeface="+mn-lt"/>
          <a:ea typeface="+mn-ea"/>
          <a:cs typeface="+mn-cs"/>
        </a:defRPr>
      </a:lvl3pPr>
      <a:lvl4pPr marL="4830844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4pPr>
      <a:lvl5pPr marL="6211085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5pPr>
      <a:lvl6pPr marL="7591326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6pPr>
      <a:lvl7pPr marL="8971567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7pPr>
      <a:lvl8pPr marL="10351808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8pPr>
      <a:lvl9pPr marL="11732049" indent="-690121" algn="l" defTabSz="2760482" rtl="0" eaLnBrk="1" latinLnBrk="0" hangingPunct="1">
        <a:lnSpc>
          <a:spcPct val="90000"/>
        </a:lnSpc>
        <a:spcBef>
          <a:spcPts val="1509"/>
        </a:spcBef>
        <a:buFont typeface="Arial" panose="020B0604020202020204" pitchFamily="34" charset="0"/>
        <a:buChar char="•"/>
        <a:defRPr sz="54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1pPr>
      <a:lvl2pPr marL="1380241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2pPr>
      <a:lvl3pPr marL="2760482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3pPr>
      <a:lvl4pPr marL="4140723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4pPr>
      <a:lvl5pPr marL="5520964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5pPr>
      <a:lvl6pPr marL="6901205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6pPr>
      <a:lvl7pPr marL="8281446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7pPr>
      <a:lvl8pPr marL="9661688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8pPr>
      <a:lvl9pPr marL="11041929" algn="l" defTabSz="2760482" rtl="0" eaLnBrk="1" latinLnBrk="0" hangingPunct="1">
        <a:defRPr sz="54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different colored dots&#10;&#10;AI-generated content may be incorrect.">
            <a:extLst>
              <a:ext uri="{FF2B5EF4-FFF2-40B4-BE49-F238E27FC236}">
                <a16:creationId xmlns:a16="http://schemas.microsoft.com/office/drawing/2014/main" id="{40EF21A8-FC52-E02C-53C6-90790BC02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91" y="10920161"/>
            <a:ext cx="6845062" cy="8214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B8B23-4334-403A-11D5-67E06D338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78" y="3666598"/>
            <a:ext cx="13957321" cy="7361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836EE-F58B-C4A1-BAC5-4ADB64E425BE}"/>
              </a:ext>
            </a:extLst>
          </p:cNvPr>
          <p:cNvSpPr txBox="1"/>
          <p:nvPr/>
        </p:nvSpPr>
        <p:spPr>
          <a:xfrm>
            <a:off x="633195" y="3580543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DE991-2EF2-1A41-8AB7-2FF8715A5E25}"/>
              </a:ext>
            </a:extLst>
          </p:cNvPr>
          <p:cNvSpPr txBox="1"/>
          <p:nvPr/>
        </p:nvSpPr>
        <p:spPr>
          <a:xfrm>
            <a:off x="733972" y="10741705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DC724-7A38-7F1A-895F-1B4858D10F3A}"/>
              </a:ext>
            </a:extLst>
          </p:cNvPr>
          <p:cNvSpPr txBox="1"/>
          <p:nvPr/>
        </p:nvSpPr>
        <p:spPr>
          <a:xfrm>
            <a:off x="8345836" y="10709701"/>
            <a:ext cx="11870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939AE-E8BA-F742-9BE5-8353A18F9A7F}"/>
              </a:ext>
            </a:extLst>
          </p:cNvPr>
          <p:cNvSpPr txBox="1"/>
          <p:nvPr/>
        </p:nvSpPr>
        <p:spPr>
          <a:xfrm>
            <a:off x="2368620" y="4106877"/>
            <a:ext cx="537262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Observation 1: stable coexistence between resistant and susceptible strains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A061B-CE31-BBB2-3724-903A9AFAB466}"/>
              </a:ext>
            </a:extLst>
          </p:cNvPr>
          <p:cNvSpPr txBox="1"/>
          <p:nvPr/>
        </p:nvSpPr>
        <p:spPr>
          <a:xfrm>
            <a:off x="2346254" y="11154275"/>
            <a:ext cx="537262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Observation 2: a positive relationship between drug usage and resistance levels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9EC6D-B00F-DD13-1788-D4BDA00231CE}"/>
              </a:ext>
            </a:extLst>
          </p:cNvPr>
          <p:cNvSpPr txBox="1"/>
          <p:nvPr/>
        </p:nvSpPr>
        <p:spPr>
          <a:xfrm>
            <a:off x="9159230" y="11154275"/>
            <a:ext cx="5372628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Observation 3: resistance is present on many different genetic backgrounds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E9599C-6CEA-C263-B97A-1713C5C9E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0"/>
          <a:stretch/>
        </p:blipFill>
        <p:spPr bwMode="auto">
          <a:xfrm>
            <a:off x="8947435" y="11055927"/>
            <a:ext cx="5804908" cy="730620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94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4E3E964-B4F4-D285-F0B6-40B26642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56" y="6573708"/>
            <a:ext cx="22421087" cy="73070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30459D-195C-5BB6-55C1-0E717CCB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44" y="14178333"/>
            <a:ext cx="18783999" cy="43656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2294F0-09A0-A519-5F2C-773C10D7E546}"/>
              </a:ext>
            </a:extLst>
          </p:cNvPr>
          <p:cNvCxnSpPr>
            <a:cxnSpLocks/>
          </p:cNvCxnSpPr>
          <p:nvPr/>
        </p:nvCxnSpPr>
        <p:spPr>
          <a:xfrm>
            <a:off x="6868613" y="11907655"/>
            <a:ext cx="1068379" cy="273813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5B2293-E1F4-2022-E54A-027F8C33E1E1}"/>
              </a:ext>
            </a:extLst>
          </p:cNvPr>
          <p:cNvSpPr txBox="1"/>
          <p:nvPr/>
        </p:nvSpPr>
        <p:spPr>
          <a:xfrm>
            <a:off x="2713873" y="14943388"/>
            <a:ext cx="43627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Which sequence types are responsible for resistance?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07C20-9716-968D-61A9-225CE21816F3}"/>
              </a:ext>
            </a:extLst>
          </p:cNvPr>
          <p:cNvSpPr txBox="1"/>
          <p:nvPr/>
        </p:nvSpPr>
        <p:spPr>
          <a:xfrm rot="16200000">
            <a:off x="-1771821" y="9539086"/>
            <a:ext cx="8509053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Fraction w. </a:t>
            </a:r>
            <a:r>
              <a:rPr lang="en-US" sz="4400" dirty="0" err="1"/>
              <a:t>bla</a:t>
            </a:r>
            <a:r>
              <a:rPr lang="en-US" sz="4400" dirty="0"/>
              <a:t> TEM 1B.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1FBF13-5A6D-7866-E070-54BFB19065CE}"/>
              </a:ext>
            </a:extLst>
          </p:cNvPr>
          <p:cNvCxnSpPr>
            <a:cxnSpLocks/>
          </p:cNvCxnSpPr>
          <p:nvPr/>
        </p:nvCxnSpPr>
        <p:spPr>
          <a:xfrm>
            <a:off x="11750141" y="11907655"/>
            <a:ext cx="1068379" cy="273813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391962-91DE-EC91-5C88-AE855D50E22F}"/>
              </a:ext>
            </a:extLst>
          </p:cNvPr>
          <p:cNvCxnSpPr>
            <a:cxnSpLocks/>
          </p:cNvCxnSpPr>
          <p:nvPr/>
        </p:nvCxnSpPr>
        <p:spPr>
          <a:xfrm>
            <a:off x="17897976" y="11907655"/>
            <a:ext cx="316872" cy="268247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AEACDFF-2270-003A-C85A-24C383B790AA}"/>
              </a:ext>
            </a:extLst>
          </p:cNvPr>
          <p:cNvCxnSpPr>
            <a:cxnSpLocks/>
          </p:cNvCxnSpPr>
          <p:nvPr/>
        </p:nvCxnSpPr>
        <p:spPr>
          <a:xfrm>
            <a:off x="21491669" y="11907655"/>
            <a:ext cx="1068379" cy="2738137"/>
          </a:xfrm>
          <a:prstGeom prst="straightConnector1">
            <a:avLst/>
          </a:prstGeom>
          <a:ln w="101600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471E343-81F1-F3E9-1EFF-965F599B3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755" b="36765"/>
          <a:stretch/>
        </p:blipFill>
        <p:spPr>
          <a:xfrm>
            <a:off x="6210244" y="14590132"/>
            <a:ext cx="19379202" cy="39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C48363EE-B78F-AE4B-1402-1903C26B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57" b="19453"/>
          <a:stretch/>
        </p:blipFill>
        <p:spPr>
          <a:xfrm>
            <a:off x="5806297" y="18165272"/>
            <a:ext cx="7315200" cy="196475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6C943DA-7CA8-4D1B-B238-19538120B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376" y="9052387"/>
            <a:ext cx="9747504" cy="324916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DC44029-D0A0-4DF2-AA7A-72DCCC1E7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692" y="14952897"/>
            <a:ext cx="9747504" cy="3249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262922-2C12-5C87-7F3F-CC4ACF73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692" y="3417309"/>
            <a:ext cx="9745627" cy="32485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FADEC-7512-2C17-2C08-64E2AAD3CDFB}"/>
              </a:ext>
            </a:extLst>
          </p:cNvPr>
          <p:cNvSpPr txBox="1"/>
          <p:nvPr/>
        </p:nvSpPr>
        <p:spPr>
          <a:xfrm>
            <a:off x="3543299" y="6919079"/>
            <a:ext cx="248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types responsible for resistance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79C08-5CB9-3A92-CB3D-DE599120B7E5}"/>
              </a:ext>
            </a:extLst>
          </p:cNvPr>
          <p:cNvSpPr txBox="1"/>
          <p:nvPr/>
        </p:nvSpPr>
        <p:spPr>
          <a:xfrm>
            <a:off x="3599692" y="2678772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9E829-9059-EA39-FBDE-C28E98FE13EB}"/>
              </a:ext>
            </a:extLst>
          </p:cNvPr>
          <p:cNvSpPr txBox="1"/>
          <p:nvPr/>
        </p:nvSpPr>
        <p:spPr>
          <a:xfrm>
            <a:off x="4349051" y="2938819"/>
            <a:ext cx="8929361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Individual-based simulations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D88609-0B87-31AB-7388-DAD8F36F3A1E}"/>
              </a:ext>
            </a:extLst>
          </p:cNvPr>
          <p:cNvCxnSpPr>
            <a:cxnSpLocks/>
          </p:cNvCxnSpPr>
          <p:nvPr/>
        </p:nvCxnSpPr>
        <p:spPr>
          <a:xfrm>
            <a:off x="6235390" y="5873299"/>
            <a:ext cx="330510" cy="811557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12DFEB8-0A3F-E6E3-D523-6E459DE53582}"/>
              </a:ext>
            </a:extLst>
          </p:cNvPr>
          <p:cNvCxnSpPr>
            <a:cxnSpLocks/>
          </p:cNvCxnSpPr>
          <p:nvPr/>
        </p:nvCxnSpPr>
        <p:spPr>
          <a:xfrm>
            <a:off x="8078829" y="5915030"/>
            <a:ext cx="393676" cy="76764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76B35E2-C6C5-C71B-DA05-EC7E8D8316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070" b="12937"/>
          <a:stretch/>
        </p:blipFill>
        <p:spPr>
          <a:xfrm>
            <a:off x="5963212" y="6682676"/>
            <a:ext cx="7315200" cy="18925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B20AEC-A290-4EF1-C13E-6DE7946C09D4}"/>
              </a:ext>
            </a:extLst>
          </p:cNvPr>
          <p:cNvCxnSpPr>
            <a:cxnSpLocks/>
          </p:cNvCxnSpPr>
          <p:nvPr/>
        </p:nvCxnSpPr>
        <p:spPr>
          <a:xfrm>
            <a:off x="9917946" y="5915030"/>
            <a:ext cx="393676" cy="76764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B32D2D-D984-55E8-74E7-3289C99F583A}"/>
              </a:ext>
            </a:extLst>
          </p:cNvPr>
          <p:cNvCxnSpPr>
            <a:cxnSpLocks/>
          </p:cNvCxnSpPr>
          <p:nvPr/>
        </p:nvCxnSpPr>
        <p:spPr>
          <a:xfrm>
            <a:off x="11757063" y="5915030"/>
            <a:ext cx="393676" cy="76764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8BCBF5-C633-3184-4513-F2FA6130707D}"/>
              </a:ext>
            </a:extLst>
          </p:cNvPr>
          <p:cNvSpPr txBox="1"/>
          <p:nvPr/>
        </p:nvSpPr>
        <p:spPr>
          <a:xfrm>
            <a:off x="3545176" y="18376866"/>
            <a:ext cx="248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types responsible for resistance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E1B7C7-E1C9-D2BC-97B3-C1C83511A74A}"/>
              </a:ext>
            </a:extLst>
          </p:cNvPr>
          <p:cNvSpPr txBox="1"/>
          <p:nvPr/>
        </p:nvSpPr>
        <p:spPr>
          <a:xfrm>
            <a:off x="3601569" y="14136559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911558-D3EF-6B7A-3336-FCC59C97F764}"/>
              </a:ext>
            </a:extLst>
          </p:cNvPr>
          <p:cNvSpPr txBox="1"/>
          <p:nvPr/>
        </p:nvSpPr>
        <p:spPr>
          <a:xfrm>
            <a:off x="4350928" y="14396606"/>
            <a:ext cx="8929361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Bla TEM 1B in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United Kingdom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87A6B2D-029D-4E46-A3FC-CD14FD21B4F2}"/>
              </a:ext>
            </a:extLst>
          </p:cNvPr>
          <p:cNvCxnSpPr>
            <a:cxnSpLocks/>
          </p:cNvCxnSpPr>
          <p:nvPr/>
        </p:nvCxnSpPr>
        <p:spPr>
          <a:xfrm>
            <a:off x="5399390" y="17393898"/>
            <a:ext cx="813814" cy="1099848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4E85B1-46DF-6F16-0CE0-FBF303EEE650}"/>
              </a:ext>
            </a:extLst>
          </p:cNvPr>
          <p:cNvCxnSpPr>
            <a:cxnSpLocks/>
          </p:cNvCxnSpPr>
          <p:nvPr/>
        </p:nvCxnSpPr>
        <p:spPr>
          <a:xfrm>
            <a:off x="7076661" y="17435295"/>
            <a:ext cx="990757" cy="941571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74FE53-7D64-B574-3019-CAD013404E05}"/>
              </a:ext>
            </a:extLst>
          </p:cNvPr>
          <p:cNvCxnSpPr>
            <a:cxnSpLocks/>
          </p:cNvCxnSpPr>
          <p:nvPr/>
        </p:nvCxnSpPr>
        <p:spPr>
          <a:xfrm>
            <a:off x="10410180" y="17435295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7A1C4-3657-B855-3B45-8FDC9E847600}"/>
              </a:ext>
            </a:extLst>
          </p:cNvPr>
          <p:cNvCxnSpPr>
            <a:cxnSpLocks/>
          </p:cNvCxnSpPr>
          <p:nvPr/>
        </p:nvCxnSpPr>
        <p:spPr>
          <a:xfrm>
            <a:off x="12065929" y="17450006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643EC8-CBC1-0D03-379E-7823663F347F}"/>
              </a:ext>
            </a:extLst>
          </p:cNvPr>
          <p:cNvSpPr txBox="1"/>
          <p:nvPr/>
        </p:nvSpPr>
        <p:spPr>
          <a:xfrm>
            <a:off x="3599692" y="12439191"/>
            <a:ext cx="2486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types responsible for resistance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FDAE86-D51C-2CC3-75B0-97AE8724DA6A}"/>
              </a:ext>
            </a:extLst>
          </p:cNvPr>
          <p:cNvSpPr txBox="1"/>
          <p:nvPr/>
        </p:nvSpPr>
        <p:spPr>
          <a:xfrm>
            <a:off x="3599692" y="8290458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147B26-DA89-B392-CB57-69144E44740D}"/>
              </a:ext>
            </a:extLst>
          </p:cNvPr>
          <p:cNvSpPr txBox="1"/>
          <p:nvPr/>
        </p:nvSpPr>
        <p:spPr>
          <a:xfrm>
            <a:off x="4349051" y="8550505"/>
            <a:ext cx="8929361" cy="461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Gyrase A S83L in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United Kingdom 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1E951C6-EF66-E18B-27D1-EA8FF692AF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354" b="20510"/>
          <a:stretch/>
        </p:blipFill>
        <p:spPr>
          <a:xfrm>
            <a:off x="5963212" y="12223347"/>
            <a:ext cx="7315200" cy="1892584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7C4D18A-34A4-F6F2-9599-12A96C3A1CB2}"/>
              </a:ext>
            </a:extLst>
          </p:cNvPr>
          <p:cNvCxnSpPr>
            <a:cxnSpLocks/>
          </p:cNvCxnSpPr>
          <p:nvPr/>
        </p:nvCxnSpPr>
        <p:spPr>
          <a:xfrm>
            <a:off x="5405486" y="11501718"/>
            <a:ext cx="813814" cy="1099848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B0DD6B-2770-5B0D-47AB-5F98B64A7763}"/>
              </a:ext>
            </a:extLst>
          </p:cNvPr>
          <p:cNvCxnSpPr>
            <a:cxnSpLocks/>
          </p:cNvCxnSpPr>
          <p:nvPr/>
        </p:nvCxnSpPr>
        <p:spPr>
          <a:xfrm>
            <a:off x="7076661" y="11543115"/>
            <a:ext cx="1091823" cy="941571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DB5C43B-246B-4386-F26F-026600C9A755}"/>
              </a:ext>
            </a:extLst>
          </p:cNvPr>
          <p:cNvCxnSpPr>
            <a:cxnSpLocks/>
          </p:cNvCxnSpPr>
          <p:nvPr/>
        </p:nvCxnSpPr>
        <p:spPr>
          <a:xfrm>
            <a:off x="10416276" y="11543115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6704AC-730F-3EAB-47D4-5CD1439F1690}"/>
              </a:ext>
            </a:extLst>
          </p:cNvPr>
          <p:cNvCxnSpPr>
            <a:cxnSpLocks/>
          </p:cNvCxnSpPr>
          <p:nvPr/>
        </p:nvCxnSpPr>
        <p:spPr>
          <a:xfrm>
            <a:off x="12072025" y="11557826"/>
            <a:ext cx="79322" cy="816106"/>
          </a:xfrm>
          <a:prstGeom prst="straightConnector1">
            <a:avLst/>
          </a:prstGeom>
          <a:ln w="73025">
            <a:solidFill>
              <a:schemeClr val="accent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6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D04B-CDDA-DE0E-EA8F-C995A5B1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 69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57D32-50B6-C2CB-A6BA-18E986B6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44" y="7531108"/>
            <a:ext cx="26683150" cy="13925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94E15-00F4-A343-119B-0BCF477483CD}"/>
              </a:ext>
            </a:extLst>
          </p:cNvPr>
          <p:cNvSpPr txBox="1"/>
          <p:nvPr/>
        </p:nvSpPr>
        <p:spPr>
          <a:xfrm>
            <a:off x="4691270" y="9144000"/>
            <a:ext cx="238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0.5572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2CAE1-EB56-5C21-3266-E78AF2461A97}"/>
              </a:ext>
            </a:extLst>
          </p:cNvPr>
          <p:cNvSpPr txBox="1"/>
          <p:nvPr/>
        </p:nvSpPr>
        <p:spPr>
          <a:xfrm>
            <a:off x="13152740" y="9339737"/>
            <a:ext cx="3720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 = 0.01146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35F6DE-E29F-5EFA-F09F-A39456BDF7BA}"/>
              </a:ext>
            </a:extLst>
          </p:cNvPr>
          <p:cNvSpPr txBox="1"/>
          <p:nvPr/>
        </p:nvSpPr>
        <p:spPr>
          <a:xfrm>
            <a:off x="21974175" y="9513332"/>
            <a:ext cx="4143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p-value = 0.01299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3953A-1E2D-800E-6A61-3586103490EC}"/>
              </a:ext>
            </a:extLst>
          </p:cNvPr>
          <p:cNvSpPr txBox="1"/>
          <p:nvPr/>
        </p:nvSpPr>
        <p:spPr>
          <a:xfrm>
            <a:off x="4843463" y="13601700"/>
            <a:ext cx="1957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0.02137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FFCA6-1542-497A-0B3E-0D65C75D4091}"/>
              </a:ext>
            </a:extLst>
          </p:cNvPr>
          <p:cNvSpPr txBox="1"/>
          <p:nvPr/>
        </p:nvSpPr>
        <p:spPr>
          <a:xfrm>
            <a:off x="13415963" y="137160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0.04149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BE60F-5EE9-217F-D547-1096D927894D}"/>
              </a:ext>
            </a:extLst>
          </p:cNvPr>
          <p:cNvSpPr txBox="1"/>
          <p:nvPr/>
        </p:nvSpPr>
        <p:spPr>
          <a:xfrm>
            <a:off x="4843463" y="17830800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0.01992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BAE65F-87F0-9DAB-8589-2298B3F2CED8}"/>
              </a:ext>
            </a:extLst>
          </p:cNvPr>
          <p:cNvSpPr txBox="1"/>
          <p:nvPr/>
        </p:nvSpPr>
        <p:spPr>
          <a:xfrm>
            <a:off x="13530263" y="17830800"/>
            <a:ext cx="238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0.02477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2AA00-BCAD-2B4F-9F0A-422975E265B4}"/>
              </a:ext>
            </a:extLst>
          </p:cNvPr>
          <p:cNvSpPr txBox="1"/>
          <p:nvPr/>
        </p:nvSpPr>
        <p:spPr>
          <a:xfrm>
            <a:off x="22074188" y="17830800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= 0.7145</a:t>
            </a:r>
          </a:p>
        </p:txBody>
      </p:sp>
    </p:spTree>
    <p:extLst>
      <p:ext uri="{BB962C8B-B14F-4D97-AF65-F5344CB8AC3E}">
        <p14:creationId xmlns:p14="http://schemas.microsoft.com/office/powerpoint/2010/main" val="12792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white outline of a curved object&#10;&#10;Description automatically generated">
            <a:extLst>
              <a:ext uri="{FF2B5EF4-FFF2-40B4-BE49-F238E27FC236}">
                <a16:creationId xmlns:a16="http://schemas.microsoft.com/office/drawing/2014/main" id="{1A76FF16-15A8-64DA-2575-202E2B4FF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25" y="14940040"/>
            <a:ext cx="6484179" cy="30947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865608-F40E-8C22-9B49-97B8BCEC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60" t="14085" r="8698" b="17893"/>
          <a:stretch/>
        </p:blipFill>
        <p:spPr>
          <a:xfrm>
            <a:off x="12543100" y="13486040"/>
            <a:ext cx="4189247" cy="4589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6A393-C0CA-303D-D9F0-D9080DF3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abstract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3BE5D-0E81-9029-44ED-802951B9036E}"/>
              </a:ext>
            </a:extLst>
          </p:cNvPr>
          <p:cNvSpPr txBox="1"/>
          <p:nvPr/>
        </p:nvSpPr>
        <p:spPr>
          <a:xfrm>
            <a:off x="3970486" y="4930824"/>
            <a:ext cx="22080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Why do we observe a stable level of drug resistance in pathogens like </a:t>
            </a:r>
            <a:r>
              <a:rPr lang="en-US" sz="7200" i="1" dirty="0"/>
              <a:t>E. coli</a:t>
            </a:r>
            <a:r>
              <a:rPr lang="en-US" sz="7200" dirty="0"/>
              <a:t>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D1968-A3FD-E358-6956-E25233EBE933}"/>
              </a:ext>
            </a:extLst>
          </p:cNvPr>
          <p:cNvSpPr txBox="1"/>
          <p:nvPr/>
        </p:nvSpPr>
        <p:spPr>
          <a:xfrm>
            <a:off x="2202873" y="8046720"/>
            <a:ext cx="95624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Proposed model: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9FC36C-6C4A-6452-EC9F-E9716B45F128}"/>
              </a:ext>
            </a:extLst>
          </p:cNvPr>
          <p:cNvSpPr txBox="1"/>
          <p:nvPr/>
        </p:nvSpPr>
        <p:spPr>
          <a:xfrm>
            <a:off x="2202872" y="10498568"/>
            <a:ext cx="7658732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6000" dirty="0"/>
              <a:t>Resistance acquisition</a:t>
            </a:r>
          </a:p>
          <a:p>
            <a:r>
              <a:rPr lang="en-US" sz="6000" dirty="0"/>
              <a:t>(in hosts on treatment)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EAFD70-0183-FFE9-5F00-0197AE9B9296}"/>
              </a:ext>
            </a:extLst>
          </p:cNvPr>
          <p:cNvSpPr txBox="1"/>
          <p:nvPr/>
        </p:nvSpPr>
        <p:spPr>
          <a:xfrm>
            <a:off x="12477648" y="12040832"/>
            <a:ext cx="2959575" cy="10156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balances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A9AADC-10AC-137F-F218-97C7A3D0407B}"/>
              </a:ext>
            </a:extLst>
          </p:cNvPr>
          <p:cNvSpPr txBox="1"/>
          <p:nvPr/>
        </p:nvSpPr>
        <p:spPr>
          <a:xfrm>
            <a:off x="18048460" y="10449270"/>
            <a:ext cx="8225300" cy="193899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6000" dirty="0"/>
              <a:t>Purifying selection</a:t>
            </a:r>
          </a:p>
          <a:p>
            <a:r>
              <a:rPr lang="en-US" sz="6000" dirty="0"/>
              <a:t>(in population at large)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FA6564-E635-2D4C-827B-DA16CA513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878" y="7670204"/>
            <a:ext cx="6756308" cy="392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F05491-E259-5A94-6440-E1C17462200E}"/>
              </a:ext>
            </a:extLst>
          </p:cNvPr>
          <p:cNvSpPr/>
          <p:nvPr/>
        </p:nvSpPr>
        <p:spPr>
          <a:xfrm>
            <a:off x="1897847" y="7533865"/>
            <a:ext cx="24802633" cy="56839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F47780D-3BDC-3071-5874-E0868EC2C181}"/>
              </a:ext>
            </a:extLst>
          </p:cNvPr>
          <p:cNvSpPr/>
          <p:nvPr/>
        </p:nvSpPr>
        <p:spPr>
          <a:xfrm>
            <a:off x="1897846" y="4444848"/>
            <a:ext cx="2072640" cy="2863357"/>
          </a:xfrm>
          <a:prstGeom prst="actionButtonHel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13953A-45C5-D082-0D7A-78CCBBF78032}"/>
              </a:ext>
            </a:extLst>
          </p:cNvPr>
          <p:cNvSpPr/>
          <p:nvPr/>
        </p:nvSpPr>
        <p:spPr>
          <a:xfrm>
            <a:off x="1897845" y="4705163"/>
            <a:ext cx="24802633" cy="2511959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BE435-2132-64FF-FB70-B020A41A7381}"/>
              </a:ext>
            </a:extLst>
          </p:cNvPr>
          <p:cNvSpPr/>
          <p:nvPr/>
        </p:nvSpPr>
        <p:spPr>
          <a:xfrm>
            <a:off x="1897845" y="13502114"/>
            <a:ext cx="24802633" cy="568399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D1E5B-893D-EFCB-0629-08B71DCEFA99}"/>
              </a:ext>
            </a:extLst>
          </p:cNvPr>
          <p:cNvSpPr txBox="1"/>
          <p:nvPr/>
        </p:nvSpPr>
        <p:spPr>
          <a:xfrm>
            <a:off x="2202873" y="13789029"/>
            <a:ext cx="1252549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The model explains main observations: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955C91-7AE8-B36D-2204-3A25471DA94A}"/>
              </a:ext>
            </a:extLst>
          </p:cNvPr>
          <p:cNvSpPr txBox="1"/>
          <p:nvPr/>
        </p:nvSpPr>
        <p:spPr>
          <a:xfrm>
            <a:off x="3345873" y="17722785"/>
            <a:ext cx="8029838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1. Explains stable levels of resistance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7439CB-2AC9-E145-B174-9B47273FCA10}"/>
              </a:ext>
            </a:extLst>
          </p:cNvPr>
          <p:cNvSpPr txBox="1"/>
          <p:nvPr/>
        </p:nvSpPr>
        <p:spPr>
          <a:xfrm>
            <a:off x="11372788" y="17714059"/>
            <a:ext cx="7669949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2. Explains more resistance in countries with more 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D78CA8-AD01-12A9-D56E-DD1BB6AFB54D}"/>
              </a:ext>
            </a:extLst>
          </p:cNvPr>
          <p:cNvSpPr txBox="1"/>
          <p:nvPr/>
        </p:nvSpPr>
        <p:spPr>
          <a:xfrm>
            <a:off x="19614585" y="17714059"/>
            <a:ext cx="733232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sz="4400" dirty="0"/>
              <a:t>3. Explains high diversity of </a:t>
            </a:r>
            <a:br>
              <a:rPr lang="en-US" sz="4400" dirty="0"/>
            </a:br>
            <a:r>
              <a:rPr lang="en-US" sz="4400" dirty="0"/>
              <a:t>resistant strains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92DC16E-974A-6AB5-2440-8F96C30FF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3185" y="13651717"/>
            <a:ext cx="5126956" cy="406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68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FC9FF08-A0C1-3935-6FD5-63D43F32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96" y="12160737"/>
            <a:ext cx="7772400" cy="6985000"/>
          </a:xfrm>
          <a:prstGeom prst="rect">
            <a:avLst/>
          </a:prstGeom>
        </p:spPr>
      </p:pic>
      <p:pic>
        <p:nvPicPr>
          <p:cNvPr id="21" name="Picture 20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2555DE75-57C1-7661-18AA-417D8E62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1621" y="3885045"/>
            <a:ext cx="6985000" cy="7772399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AE16CE0-87DB-B0AE-665B-6352247CC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296" y="3885046"/>
            <a:ext cx="7772400" cy="7772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55B45D-FC56-EA34-27AE-7F7E22ABE656}"/>
              </a:ext>
            </a:extLst>
          </p:cNvPr>
          <p:cNvSpPr txBox="1"/>
          <p:nvPr/>
        </p:nvSpPr>
        <p:spPr>
          <a:xfrm>
            <a:off x="2559787" y="3885045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A24C5-717A-5CC3-F720-28AF1CB9B437}"/>
              </a:ext>
            </a:extLst>
          </p:cNvPr>
          <p:cNvSpPr txBox="1"/>
          <p:nvPr/>
        </p:nvSpPr>
        <p:spPr>
          <a:xfrm>
            <a:off x="11148294" y="3954317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08530-56E2-8269-209B-D3161DE4A2A3}"/>
              </a:ext>
            </a:extLst>
          </p:cNvPr>
          <p:cNvSpPr txBox="1"/>
          <p:nvPr/>
        </p:nvSpPr>
        <p:spPr>
          <a:xfrm>
            <a:off x="2559787" y="12160737"/>
            <a:ext cx="11870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509E6A-E35E-0BB7-6601-BEF372214467}"/>
              </a:ext>
            </a:extLst>
          </p:cNvPr>
          <p:cNvSpPr txBox="1"/>
          <p:nvPr/>
        </p:nvSpPr>
        <p:spPr>
          <a:xfrm>
            <a:off x="11148294" y="12160736"/>
            <a:ext cx="118701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d.</a:t>
            </a:r>
            <a:endParaRPr lang="en-US" sz="8000" b="1" dirty="0"/>
          </a:p>
        </p:txBody>
      </p:sp>
      <p:pic>
        <p:nvPicPr>
          <p:cNvPr id="17" name="Picture 16" descr="A graph of growt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ABAC9100-C1DD-2321-A475-06F1DC1A3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8493" y="12160737"/>
            <a:ext cx="6985000" cy="69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58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ED6E9BB-33B2-5405-49D0-9D0DD847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0899648"/>
            <a:ext cx="6934200" cy="83210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E9599C-6CEA-C263-B97A-1713C5C9E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50"/>
          <a:stretch/>
        </p:blipFill>
        <p:spPr bwMode="auto">
          <a:xfrm>
            <a:off x="8862770" y="11026897"/>
            <a:ext cx="5871348" cy="73898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B8B23-4334-403A-11D5-67E06D33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20" b="1420"/>
          <a:stretch/>
        </p:blipFill>
        <p:spPr>
          <a:xfrm>
            <a:off x="1017029" y="3568734"/>
            <a:ext cx="13869392" cy="7315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0836EE-F58B-C4A1-BAC5-4ADB64E425BE}"/>
              </a:ext>
            </a:extLst>
          </p:cNvPr>
          <p:cNvSpPr txBox="1"/>
          <p:nvPr/>
        </p:nvSpPr>
        <p:spPr>
          <a:xfrm>
            <a:off x="663791" y="3368350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DE991-2EF2-1A41-8AB7-2FF8715A5E25}"/>
              </a:ext>
            </a:extLst>
          </p:cNvPr>
          <p:cNvSpPr txBox="1"/>
          <p:nvPr/>
        </p:nvSpPr>
        <p:spPr>
          <a:xfrm>
            <a:off x="733972" y="10741705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DC724-7A38-7F1A-895F-1B4858D10F3A}"/>
              </a:ext>
            </a:extLst>
          </p:cNvPr>
          <p:cNvSpPr txBox="1"/>
          <p:nvPr/>
        </p:nvSpPr>
        <p:spPr>
          <a:xfrm>
            <a:off x="8261171" y="10709701"/>
            <a:ext cx="118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c.</a:t>
            </a:r>
            <a:r>
              <a:rPr lang="en-US" sz="4800" b="1" dirty="0"/>
              <a:t> </a:t>
            </a:r>
            <a:endParaRPr lang="en-US" sz="8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1939AE-E8BA-F742-9BE5-8353A18F9A7F}"/>
              </a:ext>
            </a:extLst>
          </p:cNvPr>
          <p:cNvSpPr txBox="1"/>
          <p:nvPr/>
        </p:nvSpPr>
        <p:spPr>
          <a:xfrm>
            <a:off x="2296380" y="3835579"/>
            <a:ext cx="12321987" cy="4001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1: stable coexistence between resistant and susceptible strains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A061B-CE31-BBB2-3724-903A9AFAB466}"/>
              </a:ext>
            </a:extLst>
          </p:cNvPr>
          <p:cNvSpPr txBox="1"/>
          <p:nvPr/>
        </p:nvSpPr>
        <p:spPr>
          <a:xfrm>
            <a:off x="2522588" y="11123086"/>
            <a:ext cx="5458147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2: a positive relationship between drug usage and resistance levels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9EC6D-B00F-DD13-1788-D4BDA00231CE}"/>
              </a:ext>
            </a:extLst>
          </p:cNvPr>
          <p:cNvSpPr txBox="1"/>
          <p:nvPr/>
        </p:nvSpPr>
        <p:spPr>
          <a:xfrm>
            <a:off x="8998030" y="11123086"/>
            <a:ext cx="5620338" cy="7078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Observation 3: resistance is present on many different genetic backgrounds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658EB-633D-5DF7-3469-B083F457D9C9}"/>
              </a:ext>
            </a:extLst>
          </p:cNvPr>
          <p:cNvSpPr txBox="1"/>
          <p:nvPr/>
        </p:nvSpPr>
        <p:spPr>
          <a:xfrm>
            <a:off x="3076818" y="12589312"/>
            <a:ext cx="196301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R^2 = 0.71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8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888567-3EF0-C900-E25C-4FB94F96F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62" y="5577208"/>
            <a:ext cx="11857226" cy="729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9D065-D4A9-FC85-4029-5A31A4624E48}"/>
              </a:ext>
            </a:extLst>
          </p:cNvPr>
          <p:cNvSpPr txBox="1"/>
          <p:nvPr/>
        </p:nvSpPr>
        <p:spPr>
          <a:xfrm>
            <a:off x="6155061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A. </a:t>
            </a:r>
            <a:endParaRPr lang="en-US" sz="1060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1D3CF-1F53-B4FF-DF74-565815FE71F6}"/>
              </a:ext>
            </a:extLst>
          </p:cNvPr>
          <p:cNvSpPr txBox="1"/>
          <p:nvPr/>
        </p:nvSpPr>
        <p:spPr>
          <a:xfrm>
            <a:off x="12589622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B. </a:t>
            </a:r>
            <a:endParaRPr lang="en-US" sz="10601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9D0A2F-D4C2-14AC-1624-CE01C8CD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534" y="5390295"/>
            <a:ext cx="3483411" cy="348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1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3176E04-F39D-DA68-4DBF-EA3A6901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060" y="5520589"/>
            <a:ext cx="13107350" cy="8066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19D065-D4A9-FC85-4029-5A31A4624E48}"/>
              </a:ext>
            </a:extLst>
          </p:cNvPr>
          <p:cNvSpPr txBox="1"/>
          <p:nvPr/>
        </p:nvSpPr>
        <p:spPr>
          <a:xfrm>
            <a:off x="6155061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A. </a:t>
            </a:r>
            <a:endParaRPr lang="en-US" sz="1060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1D3CF-1F53-B4FF-DF74-565815FE71F6}"/>
              </a:ext>
            </a:extLst>
          </p:cNvPr>
          <p:cNvSpPr txBox="1"/>
          <p:nvPr/>
        </p:nvSpPr>
        <p:spPr>
          <a:xfrm>
            <a:off x="12589622" y="5338535"/>
            <a:ext cx="1187017" cy="106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40" b="1" dirty="0"/>
              <a:t>B. </a:t>
            </a:r>
            <a:endParaRPr lang="en-US" sz="10601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DFB1FF-9EF4-C9A6-8EC7-5333F28E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690" y="5646445"/>
            <a:ext cx="4575698" cy="457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2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B6BD4F4-E555-B12C-268B-87C38C70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59" y="5490213"/>
            <a:ext cx="9724877" cy="5362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23FAFB-0F0E-A72A-C05D-588200587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2"/>
          <a:stretch/>
        </p:blipFill>
        <p:spPr>
          <a:xfrm>
            <a:off x="14721513" y="11135636"/>
            <a:ext cx="11262894" cy="5682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CA8A3-938B-F609-9D02-B88501BA3C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8"/>
          <a:stretch/>
        </p:blipFill>
        <p:spPr>
          <a:xfrm>
            <a:off x="14721513" y="5289822"/>
            <a:ext cx="11262894" cy="5682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7CE5E-A22A-337A-70EF-A3EC920D99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438"/>
          <a:stretch/>
        </p:blipFill>
        <p:spPr>
          <a:xfrm>
            <a:off x="4797557" y="11135638"/>
            <a:ext cx="9724880" cy="5682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7C62FF-00A9-1257-6354-6371A8E14EA7}"/>
              </a:ext>
            </a:extLst>
          </p:cNvPr>
          <p:cNvSpPr txBox="1"/>
          <p:nvPr/>
        </p:nvSpPr>
        <p:spPr>
          <a:xfrm>
            <a:off x="5542501" y="4987910"/>
            <a:ext cx="8260017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A. Simulations using evolution-selection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D9D85-BF33-A012-6C07-D7256C07C248}"/>
              </a:ext>
            </a:extLst>
          </p:cNvPr>
          <p:cNvSpPr txBox="1"/>
          <p:nvPr/>
        </p:nvSpPr>
        <p:spPr>
          <a:xfrm>
            <a:off x="5542502" y="10866479"/>
            <a:ext cx="7874595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B. Gyrase A S83L mutation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C7DBE-EC86-76F6-6514-781F670820ED}"/>
              </a:ext>
            </a:extLst>
          </p:cNvPr>
          <p:cNvSpPr txBox="1"/>
          <p:nvPr/>
        </p:nvSpPr>
        <p:spPr>
          <a:xfrm>
            <a:off x="15466453" y="4987908"/>
            <a:ext cx="7083878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C. Bla TEM 1B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8D6F3E-838C-7EAE-0794-D114C5D8801B}"/>
              </a:ext>
            </a:extLst>
          </p:cNvPr>
          <p:cNvSpPr txBox="1"/>
          <p:nvPr/>
        </p:nvSpPr>
        <p:spPr>
          <a:xfrm>
            <a:off x="15466452" y="10852493"/>
            <a:ext cx="7341029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D. Bla CTX M15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B0C9AE-44DC-8F69-DB3A-5AFEC16950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9"/>
          <a:stretch/>
        </p:blipFill>
        <p:spPr>
          <a:xfrm>
            <a:off x="19062493" y="5622966"/>
            <a:ext cx="4872559" cy="24599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689DAB-C0C3-2D4E-B43F-46A482E504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00"/>
          <a:stretch/>
        </p:blipFill>
        <p:spPr>
          <a:xfrm>
            <a:off x="19062493" y="11470350"/>
            <a:ext cx="4872559" cy="25780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E3F291-1F1B-5F86-B713-E6904BCEEA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12"/>
          <a:stretch/>
        </p:blipFill>
        <p:spPr>
          <a:xfrm>
            <a:off x="9479800" y="11470349"/>
            <a:ext cx="4611538" cy="24637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D1DF566-6DC6-91EA-7C28-C3206AB253C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8"/>
          <a:stretch/>
        </p:blipFill>
        <p:spPr>
          <a:xfrm>
            <a:off x="9414028" y="5684773"/>
            <a:ext cx="4677308" cy="246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4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C4E3825-F393-F6B2-9321-7ABEACC9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23" y="7805484"/>
            <a:ext cx="7191841" cy="57534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66687F-B846-583E-4EAF-9A2033554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060" y="7805484"/>
            <a:ext cx="7191841" cy="5753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DF365A-EB4C-006B-FF0A-655DE3FDCEC7}"/>
              </a:ext>
            </a:extLst>
          </p:cNvPr>
          <p:cNvSpPr txBox="1"/>
          <p:nvPr/>
        </p:nvSpPr>
        <p:spPr>
          <a:xfrm>
            <a:off x="2768222" y="7538063"/>
            <a:ext cx="1187017" cy="1067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340" b="1" dirty="0"/>
              <a:t>A. </a:t>
            </a:r>
            <a:endParaRPr lang="en-US" sz="10601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0F987-229C-0AE0-4586-5F7817FFBA32}"/>
              </a:ext>
            </a:extLst>
          </p:cNvPr>
          <p:cNvSpPr txBox="1"/>
          <p:nvPr/>
        </p:nvSpPr>
        <p:spPr>
          <a:xfrm>
            <a:off x="9960059" y="7538173"/>
            <a:ext cx="1187017" cy="10679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340" b="1" dirty="0"/>
              <a:t>B. </a:t>
            </a:r>
            <a:endParaRPr lang="en-US" sz="10601" b="1" dirty="0"/>
          </a:p>
        </p:txBody>
      </p:sp>
    </p:spTree>
    <p:extLst>
      <p:ext uri="{BB962C8B-B14F-4D97-AF65-F5344CB8AC3E}">
        <p14:creationId xmlns:p14="http://schemas.microsoft.com/office/powerpoint/2010/main" val="93804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6C87EB4-6283-F848-4FCE-D5266590F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6"/>
          <a:stretch/>
        </p:blipFill>
        <p:spPr>
          <a:xfrm>
            <a:off x="435532" y="4428952"/>
            <a:ext cx="10665034" cy="6563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E0E32-B074-1B80-4139-12986D8E8346}"/>
              </a:ext>
            </a:extLst>
          </p:cNvPr>
          <p:cNvSpPr txBox="1"/>
          <p:nvPr/>
        </p:nvSpPr>
        <p:spPr>
          <a:xfrm>
            <a:off x="699295" y="3730896"/>
            <a:ext cx="8260017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A. Simulations using evolution-selection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760F1-CC86-9A52-CC48-F4B99C8E9F2B}"/>
              </a:ext>
            </a:extLst>
          </p:cNvPr>
          <p:cNvSpPr txBox="1"/>
          <p:nvPr/>
        </p:nvSpPr>
        <p:spPr>
          <a:xfrm>
            <a:off x="442145" y="10986787"/>
            <a:ext cx="7874595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B. Gyrase A S83L mutation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8285-189D-8D91-919C-0C0348E8311C}"/>
              </a:ext>
            </a:extLst>
          </p:cNvPr>
          <p:cNvSpPr txBox="1"/>
          <p:nvPr/>
        </p:nvSpPr>
        <p:spPr>
          <a:xfrm>
            <a:off x="11695399" y="3730894"/>
            <a:ext cx="7083878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C. Bla TEM 1B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8FA47-D4DA-8A37-6D62-F6D898EE621D}"/>
              </a:ext>
            </a:extLst>
          </p:cNvPr>
          <p:cNvSpPr txBox="1"/>
          <p:nvPr/>
        </p:nvSpPr>
        <p:spPr>
          <a:xfrm>
            <a:off x="11438247" y="10972801"/>
            <a:ext cx="7341029" cy="580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70" dirty="0"/>
              <a:t>D. Bla CTX M15 gene in </a:t>
            </a:r>
            <a:r>
              <a:rPr lang="en-US" sz="3170" i="1" dirty="0"/>
              <a:t>E. coli </a:t>
            </a:r>
            <a:r>
              <a:rPr lang="en-US" sz="3170" dirty="0"/>
              <a:t>in the UK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0C7DCF-1D75-15EC-759D-5D9EE1422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32"/>
          <a:stretch/>
        </p:blipFill>
        <p:spPr>
          <a:xfrm>
            <a:off x="337683" y="11649574"/>
            <a:ext cx="11100565" cy="65630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B4488C-690C-2AAF-BD6E-E2FB1AB6D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565" y="4409702"/>
            <a:ext cx="13126195" cy="65630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14B5BC-72BD-3F4D-1361-4133D3792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0565" y="11649574"/>
            <a:ext cx="13126195" cy="65630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453C3E-C77B-5912-3885-FA9045705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7894" y="4762405"/>
            <a:ext cx="5561917" cy="27809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C57E1F-ECA1-268E-C0E0-3D6E203EF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16986" y="11786576"/>
            <a:ext cx="5548613" cy="277430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ECF490-AC1B-B62B-D369-2B96DFAEE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16986" y="4762405"/>
            <a:ext cx="5548613" cy="277430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85387B-1B96-8938-F5A6-74E3673BC7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1204" y="12051506"/>
            <a:ext cx="5541264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3C1FF4-DE3E-90F1-994B-ED9A09129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3" y="4407667"/>
            <a:ext cx="13235246" cy="65653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2D8451-6EFD-BDFB-ED18-3363FE4A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565" y="4464447"/>
            <a:ext cx="13130784" cy="65653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4CBBB5-3056-E5FA-FEA9-69E88CFE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728" y="11649574"/>
            <a:ext cx="13130784" cy="65653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E0E32-B074-1B80-4139-12986D8E8346}"/>
              </a:ext>
            </a:extLst>
          </p:cNvPr>
          <p:cNvSpPr txBox="1"/>
          <p:nvPr/>
        </p:nvSpPr>
        <p:spPr>
          <a:xfrm>
            <a:off x="699295" y="3730896"/>
            <a:ext cx="1179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a. Simulations using resistance acquisition – negative selection 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760F1-CC86-9A52-CC48-F4B99C8E9F2B}"/>
              </a:ext>
            </a:extLst>
          </p:cNvPr>
          <p:cNvSpPr txBox="1"/>
          <p:nvPr/>
        </p:nvSpPr>
        <p:spPr>
          <a:xfrm>
            <a:off x="442145" y="10986787"/>
            <a:ext cx="7874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b. Gyrase A S83L mutation in </a:t>
            </a:r>
            <a:r>
              <a:rPr lang="en-US" sz="2800" i="1" dirty="0"/>
              <a:t>E. coli </a:t>
            </a:r>
            <a:r>
              <a:rPr lang="en-US" sz="2800" dirty="0"/>
              <a:t>in the UK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588285-189D-8D91-919C-0C0348E8311C}"/>
              </a:ext>
            </a:extLst>
          </p:cNvPr>
          <p:cNvSpPr txBox="1"/>
          <p:nvPr/>
        </p:nvSpPr>
        <p:spPr>
          <a:xfrm>
            <a:off x="11695399" y="3730894"/>
            <a:ext cx="7083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c. Bla TEM 1B gene in </a:t>
            </a:r>
            <a:r>
              <a:rPr lang="en-US" sz="2800" i="1" dirty="0"/>
              <a:t>E. coli </a:t>
            </a:r>
            <a:r>
              <a:rPr lang="en-US" sz="2800" dirty="0"/>
              <a:t>in the 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8FA47-D4DA-8A37-6D62-F6D898EE621D}"/>
              </a:ext>
            </a:extLst>
          </p:cNvPr>
          <p:cNvSpPr txBox="1"/>
          <p:nvPr/>
        </p:nvSpPr>
        <p:spPr>
          <a:xfrm>
            <a:off x="11438247" y="10972801"/>
            <a:ext cx="734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d. Bla CTX M15 gene in </a:t>
            </a:r>
            <a:r>
              <a:rPr lang="en-US" sz="2800" i="1" dirty="0"/>
              <a:t>E. coli </a:t>
            </a:r>
            <a:r>
              <a:rPr lang="en-US" sz="2800" dirty="0"/>
              <a:t>in the UK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0C7DCF-1D75-15EC-759D-5D9EE14225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432"/>
          <a:stretch/>
        </p:blipFill>
        <p:spPr>
          <a:xfrm>
            <a:off x="337683" y="11649574"/>
            <a:ext cx="11100565" cy="65630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85387B-1B96-8938-F5A6-74E3673BC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204" y="12051506"/>
            <a:ext cx="5541264" cy="2770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8A91B0-9630-CF91-9A1A-3674E2B37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204" y="4766079"/>
            <a:ext cx="5541264" cy="2770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3B7855-5283-99FF-A6BE-030B824CE4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1204" y="4741932"/>
            <a:ext cx="5541264" cy="27706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10D22E-92A3-85AE-BB89-19109149B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6754" y="4829875"/>
            <a:ext cx="5541264" cy="27706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000870-4D8A-BAB4-5ECE-CC399AED68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94501" y="12023797"/>
            <a:ext cx="5541264" cy="27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01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67802</TotalTime>
  <Words>399</Words>
  <Application>Microsoft Macintosh PowerPoint</Application>
  <PresentationFormat>Custom</PresentationFormat>
  <Paragraphs>69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 69</vt:lpstr>
      <vt:lpstr>Graphical abstract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Pleuni Pennings</dc:creator>
  <cp:keywords/>
  <dc:description/>
  <cp:lastModifiedBy>Pleuni Pennings</cp:lastModifiedBy>
  <cp:revision>10</cp:revision>
  <dcterms:created xsi:type="dcterms:W3CDTF">2023-10-11T22:01:06Z</dcterms:created>
  <dcterms:modified xsi:type="dcterms:W3CDTF">2025-01-21T21:26:04Z</dcterms:modified>
  <cp:category/>
</cp:coreProperties>
</file>